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73" r:id="rId4"/>
    <p:sldId id="295" r:id="rId5"/>
    <p:sldId id="294" r:id="rId6"/>
    <p:sldId id="299" r:id="rId7"/>
    <p:sldId id="300" r:id="rId8"/>
    <p:sldId id="301" r:id="rId9"/>
    <p:sldId id="278" r:id="rId10"/>
    <p:sldId id="275" r:id="rId11"/>
    <p:sldId id="296" r:id="rId12"/>
    <p:sldId id="284" r:id="rId13"/>
    <p:sldId id="279" r:id="rId14"/>
    <p:sldId id="268" r:id="rId15"/>
    <p:sldId id="269" r:id="rId16"/>
    <p:sldId id="270" r:id="rId17"/>
    <p:sldId id="277" r:id="rId18"/>
    <p:sldId id="280" r:id="rId19"/>
    <p:sldId id="265" r:id="rId20"/>
    <p:sldId id="264" r:id="rId21"/>
    <p:sldId id="285" r:id="rId22"/>
    <p:sldId id="281" r:id="rId23"/>
    <p:sldId id="282" r:id="rId24"/>
    <p:sldId id="298" r:id="rId25"/>
    <p:sldId id="266" r:id="rId26"/>
    <p:sldId id="283" r:id="rId27"/>
    <p:sldId id="276" r:id="rId28"/>
    <p:sldId id="303" r:id="rId29"/>
    <p:sldId id="297" r:id="rId30"/>
    <p:sldId id="304" r:id="rId31"/>
    <p:sldId id="302" r:id="rId32"/>
    <p:sldId id="287" r:id="rId33"/>
    <p:sldId id="288" r:id="rId34"/>
    <p:sldId id="261" r:id="rId35"/>
    <p:sldId id="290" r:id="rId36"/>
    <p:sldId id="289" r:id="rId37"/>
    <p:sldId id="291" r:id="rId38"/>
    <p:sldId id="292" r:id="rId39"/>
    <p:sldId id="293" r:id="rId40"/>
    <p:sldId id="260" r:id="rId41"/>
    <p:sldId id="272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74E8B-EE51-4274-9B83-7ECA0FFD3598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F744D-2A97-4A60-9807-6083AADF48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58112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Przychodzi dziennikarz do redakcji</a:t>
            </a:r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Czemu jedne informacje mają szansę się ukazać, a inne nie? 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co oznacza pojęcie: „ważna informacja”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Czemu jedne informacje mają szansę się ukazać, a inne nie? 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co oznacza pojęcie: „ważna informacja”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904" y="3861048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Celem gazety (mediów) jest tylko </a:t>
            </a:r>
            <a:r>
              <a:rPr lang="pl-PL" sz="2400" b="1" dirty="0" smtClean="0">
                <a:solidFill>
                  <a:schemeClr val="bg1"/>
                </a:solidFill>
              </a:rPr>
              <a:t>jedno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Dawać czytelnikom wysokiej jakości, interesujące historie i w związku z tym sprzedawać wyższy naklad (budować większą widownię).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35269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>
                <a:solidFill>
                  <a:schemeClr val="bg1"/>
                </a:solidFill>
              </a:rPr>
              <a:t>Co tydzień widziałem, jak ojciec głowił się, która z </a:t>
            </a:r>
            <a:r>
              <a:rPr lang="pl-PL" sz="3600" dirty="0" smtClean="0">
                <a:solidFill>
                  <a:schemeClr val="bg1"/>
                </a:solidFill>
              </a:rPr>
              <a:t>historii, </a:t>
            </a:r>
            <a:r>
              <a:rPr lang="pl-PL" sz="3600" dirty="0">
                <a:solidFill>
                  <a:schemeClr val="bg1"/>
                </a:solidFill>
              </a:rPr>
              <a:t>i który z możliwych nagłówków umieścić na pierwszej stronie lokalnej gazety.</a:t>
            </a:r>
          </a:p>
          <a:p>
            <a:pPr algn="just"/>
            <a:endParaRPr lang="pl-PL" sz="3600" dirty="0" smtClean="0">
              <a:solidFill>
                <a:schemeClr val="bg1"/>
              </a:solidFill>
            </a:endParaRPr>
          </a:p>
          <a:p>
            <a:pPr algn="r"/>
            <a:r>
              <a:rPr lang="pl-PL" sz="3600" dirty="0" smtClean="0">
                <a:solidFill>
                  <a:schemeClr val="bg1"/>
                </a:solidFill>
              </a:rPr>
              <a:t>Mark </a:t>
            </a:r>
            <a:r>
              <a:rPr lang="pl-PL" sz="3600" dirty="0">
                <a:solidFill>
                  <a:schemeClr val="bg1"/>
                </a:solidFill>
              </a:rPr>
              <a:t>Hughes</a:t>
            </a:r>
          </a:p>
          <a:p>
            <a:pPr algn="just"/>
            <a:endParaRPr lang="pl-PL" sz="3600" dirty="0" smtClean="0">
              <a:solidFill>
                <a:schemeClr val="bg1"/>
              </a:solidFill>
            </a:endParaRPr>
          </a:p>
          <a:p>
            <a:pPr algn="just"/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824"/>
            <a:ext cx="9144000" cy="43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25601" r="25815"/>
          <a:stretch/>
        </p:blipFill>
        <p:spPr>
          <a:xfrm>
            <a:off x="1619672" y="1484784"/>
            <a:ext cx="5832648" cy="46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-225787"/>
            <a:ext cx="11334059" cy="70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Czemu jedne informacje mają szansę się ukazać, a inne nie? 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co oznacza pojęcie: „ważna informacja”</a:t>
            </a:r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>
                <a:solidFill>
                  <a:schemeClr val="bg1"/>
                </a:solidFill>
              </a:rPr>
              <a:t>- czemu dziennikarze nie interesują się ciekawym wydarzeniem</a:t>
            </a:r>
          </a:p>
        </p:txBody>
      </p:sp>
    </p:spTree>
    <p:extLst>
      <p:ext uri="{BB962C8B-B14F-4D97-AF65-F5344CB8AC3E}">
        <p14:creationId xmlns:p14="http://schemas.microsoft.com/office/powerpoint/2010/main" val="21562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8" y="1844824"/>
            <a:ext cx="807572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32759" r="48814" b="23142"/>
          <a:stretch/>
        </p:blipFill>
        <p:spPr>
          <a:xfrm>
            <a:off x="539552" y="1196752"/>
            <a:ext cx="79085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662"/>
            <a:ext cx="9144000" cy="311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8367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 myśli</a:t>
            </a:r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052"/>
            <a:ext cx="9144000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Daj </a:t>
            </a:r>
            <a:r>
              <a:rPr lang="pl-PL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dziennikarzom </a:t>
            </a:r>
            <a:r>
              <a:rPr lang="pl-PL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gotową historię,</a:t>
            </a:r>
          </a:p>
          <a:p>
            <a:r>
              <a:rPr lang="pl-PL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przyciągniesz do siebie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5201" r="7475"/>
          <a:stretch/>
        </p:blipFill>
        <p:spPr>
          <a:xfrm>
            <a:off x="683568" y="1628800"/>
            <a:ext cx="7488832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3528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relacji </a:t>
            </a:r>
          </a:p>
          <a:p>
            <a:endParaRPr lang="pl-PL" sz="3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Biuro </a:t>
            </a:r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prasowe </a:t>
            </a:r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    redakcja </a:t>
            </a:r>
          </a:p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dziennikarze</a:t>
            </a:r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24944"/>
            <a:ext cx="6553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Poznajemy media, </a:t>
            </a:r>
          </a:p>
          <a:p>
            <a:pPr algn="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których docieramu (i po co)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Informacja celowa (wiemy, czego kto oczekuje i co może być wykorzystywane – unikamy trafienia do spamu</a:t>
            </a:r>
            <a:r>
              <a:rPr lang="pl-PL" sz="3600" dirty="0" smtClean="0">
                <a:solidFill>
                  <a:schemeClr val="bg1"/>
                </a:solidFill>
              </a:rPr>
              <a:t>)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Poznajemy media, </a:t>
            </a:r>
          </a:p>
          <a:p>
            <a:pPr algn="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których docieramu (i po co)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552" y="2204864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l-PL" sz="2800" dirty="0" smtClean="0">
                <a:solidFill>
                  <a:schemeClr val="bg1"/>
                </a:solidFill>
              </a:rPr>
              <a:t>Informacja </a:t>
            </a:r>
            <a:r>
              <a:rPr lang="pl-PL" sz="2800" dirty="0">
                <a:solidFill>
                  <a:schemeClr val="bg1"/>
                </a:solidFill>
              </a:rPr>
              <a:t>celowa 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(</a:t>
            </a:r>
            <a:r>
              <a:rPr lang="pl-PL" sz="2800" dirty="0">
                <a:solidFill>
                  <a:schemeClr val="bg1"/>
                </a:solidFill>
              </a:rPr>
              <a:t>wiemy, czego kto oczekuje i co może być wykorzystywane – </a:t>
            </a:r>
            <a:r>
              <a:rPr lang="pl-PL" sz="2800" b="1" dirty="0">
                <a:solidFill>
                  <a:schemeClr val="bg1"/>
                </a:solidFill>
              </a:rPr>
              <a:t>unikamy trafienia do spamu</a:t>
            </a:r>
            <a:r>
              <a:rPr lang="pl-PL" sz="2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176464" cy="44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Poznajemy media, </a:t>
            </a:r>
          </a:p>
          <a:p>
            <a:pPr algn="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których docieramu (i po co)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Informowanie o wszystkim co robimy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- Selekcja informacji i komunikatów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Informowanie </a:t>
            </a:r>
            <a:r>
              <a:rPr lang="pl-PL" sz="3600" dirty="0" smtClean="0">
                <a:solidFill>
                  <a:schemeClr val="bg1"/>
                </a:solidFill>
              </a:rPr>
              <a:t>wybranych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135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marki eksperckiego biura prasowego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988840"/>
            <a:ext cx="732411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135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marki eksperckiego biura prasowego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40" y="198884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- inicjatywa </a:t>
            </a:r>
            <a:r>
              <a:rPr lang="pl-PL" sz="2800" dirty="0">
                <a:solidFill>
                  <a:schemeClr val="bg1"/>
                </a:solidFill>
              </a:rPr>
              <a:t>własna w komentowaniu bieżących </a:t>
            </a:r>
            <a:r>
              <a:rPr lang="pl-PL" sz="2800" dirty="0" smtClean="0">
                <a:solidFill>
                  <a:schemeClr val="bg1"/>
                </a:solidFill>
              </a:rPr>
              <a:t>wydarzeń 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135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marki eksperckiego biura prasowego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444" y="186954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- inicjatywa </a:t>
            </a:r>
            <a:r>
              <a:rPr lang="pl-PL" sz="2800" dirty="0">
                <a:solidFill>
                  <a:schemeClr val="bg1"/>
                </a:solidFill>
              </a:rPr>
              <a:t>własna w komentowaniu bieżących </a:t>
            </a:r>
            <a:r>
              <a:rPr lang="pl-PL" sz="2800" dirty="0" smtClean="0">
                <a:solidFill>
                  <a:schemeClr val="bg1"/>
                </a:solidFill>
              </a:rPr>
              <a:t>wydarzeń, którymi żyją media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08623"/>
            <a:ext cx="4372005" cy="39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7136" y="7647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Albo tworzy!</a:t>
            </a:r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135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marki eksperckiego biura prasowego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40" y="198884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- inicjatywa </a:t>
            </a:r>
            <a:r>
              <a:rPr lang="pl-PL" sz="2800" dirty="0">
                <a:solidFill>
                  <a:schemeClr val="bg1"/>
                </a:solidFill>
              </a:rPr>
              <a:t>własna w komentowaniu bieżących </a:t>
            </a:r>
            <a:r>
              <a:rPr lang="pl-PL" sz="2800" dirty="0" smtClean="0">
                <a:solidFill>
                  <a:schemeClr val="bg1"/>
                </a:solidFill>
              </a:rPr>
              <a:t>wydarzeń 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(</a:t>
            </a:r>
            <a:r>
              <a:rPr lang="pl-PL" sz="2800" dirty="0">
                <a:solidFill>
                  <a:schemeClr val="bg1"/>
                </a:solidFill>
              </a:rPr>
              <a:t>politycznych, samorządowych, prawnych) </a:t>
            </a:r>
            <a:endParaRPr lang="pl-PL" sz="2800" dirty="0" smtClean="0">
              <a:solidFill>
                <a:schemeClr val="bg1"/>
              </a:solidFill>
            </a:endParaRPr>
          </a:p>
          <a:p>
            <a:pPr algn="ctr"/>
            <a:endParaRPr lang="pl-PL" sz="2800" dirty="0" smtClean="0">
              <a:solidFill>
                <a:schemeClr val="bg1"/>
              </a:solidFill>
            </a:endParaRPr>
          </a:p>
          <a:p>
            <a:pPr algn="ctr"/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135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marki eksperckiego biura prasowego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40" y="1988840"/>
            <a:ext cx="78488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- inicjatywa </a:t>
            </a:r>
            <a:r>
              <a:rPr lang="pl-PL" sz="2800" dirty="0">
                <a:solidFill>
                  <a:schemeClr val="bg1"/>
                </a:solidFill>
              </a:rPr>
              <a:t>własna w komentowaniu bieżących </a:t>
            </a:r>
            <a:r>
              <a:rPr lang="pl-PL" sz="2800" dirty="0" smtClean="0">
                <a:solidFill>
                  <a:schemeClr val="bg1"/>
                </a:solidFill>
              </a:rPr>
              <a:t>wydarzeń 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(</a:t>
            </a:r>
            <a:r>
              <a:rPr lang="pl-PL" sz="2800" dirty="0">
                <a:solidFill>
                  <a:schemeClr val="bg1"/>
                </a:solidFill>
              </a:rPr>
              <a:t>politycznych, samorządowych, prawnych) 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o </a:t>
            </a:r>
            <a:r>
              <a:rPr lang="pl-PL" sz="2800" dirty="0">
                <a:solidFill>
                  <a:schemeClr val="bg1"/>
                </a:solidFill>
              </a:rPr>
              <a:t>czym się </a:t>
            </a:r>
            <a:r>
              <a:rPr lang="pl-PL" sz="2800" dirty="0" smtClean="0">
                <a:solidFill>
                  <a:schemeClr val="bg1"/>
                </a:solidFill>
              </a:rPr>
              <a:t>mówi </a:t>
            </a:r>
            <a:r>
              <a:rPr lang="pl-PL" sz="2800" dirty="0">
                <a:solidFill>
                  <a:schemeClr val="bg1"/>
                </a:solidFill>
              </a:rPr>
              <a:t>– </a:t>
            </a:r>
            <a:r>
              <a:rPr lang="pl-PL" dirty="0">
                <a:solidFill>
                  <a:schemeClr val="bg1"/>
                </a:solidFill>
              </a:rPr>
              <a:t>przykłady z ostatniego tygodnia: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list </a:t>
            </a:r>
            <a:r>
              <a:rPr lang="pl-PL" dirty="0">
                <a:solidFill>
                  <a:schemeClr val="bg1"/>
                </a:solidFill>
              </a:rPr>
              <a:t>Ziobro do prezesa </a:t>
            </a:r>
            <a:r>
              <a:rPr lang="pl-PL" dirty="0" smtClean="0">
                <a:solidFill>
                  <a:schemeClr val="bg1"/>
                </a:solidFill>
              </a:rPr>
              <a:t>TK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propozycja </a:t>
            </a:r>
            <a:r>
              <a:rPr lang="pl-PL" dirty="0">
                <a:solidFill>
                  <a:schemeClr val="bg1"/>
                </a:solidFill>
              </a:rPr>
              <a:t>karty rowerowej dla </a:t>
            </a:r>
            <a:r>
              <a:rPr lang="pl-PL" dirty="0" smtClean="0">
                <a:solidFill>
                  <a:schemeClr val="bg1"/>
                </a:solidFill>
              </a:rPr>
              <a:t>rowerzystów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Alimenty Kijowskiego (KOD)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135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Budowanie marki eksperckiego biura prasowego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540" y="198884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- kreowanie </a:t>
            </a:r>
            <a:r>
              <a:rPr lang="pl-PL" sz="2800" dirty="0">
                <a:solidFill>
                  <a:schemeClr val="bg1"/>
                </a:solidFill>
              </a:rPr>
              <a:t>ekspertów 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*</a:t>
            </a:r>
            <a:r>
              <a:rPr lang="pl-PL" sz="2800" dirty="0" smtClean="0">
                <a:solidFill>
                  <a:schemeClr val="bg1"/>
                </a:solidFill>
              </a:rPr>
              <a:t>wiemy co się dzieje, 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*potrafimy </a:t>
            </a:r>
            <a:r>
              <a:rPr lang="pl-PL" sz="2800" dirty="0">
                <a:solidFill>
                  <a:schemeClr val="bg1"/>
                </a:solidFill>
              </a:rPr>
              <a:t>o tym powiedzieć dobrze, 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*szybko </a:t>
            </a:r>
            <a:r>
              <a:rPr lang="pl-PL" sz="2800" dirty="0">
                <a:solidFill>
                  <a:schemeClr val="bg1"/>
                </a:solidFill>
              </a:rPr>
              <a:t>reagujemy, 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*wiemy </a:t>
            </a:r>
            <a:r>
              <a:rPr lang="pl-PL" sz="2800" dirty="0">
                <a:solidFill>
                  <a:schemeClr val="bg1"/>
                </a:solidFill>
              </a:rPr>
              <a:t>jakie </a:t>
            </a:r>
            <a:r>
              <a:rPr lang="pl-PL" sz="2800" dirty="0" smtClean="0">
                <a:solidFill>
                  <a:schemeClr val="bg1"/>
                </a:solidFill>
              </a:rPr>
              <a:t>są </a:t>
            </a:r>
            <a:r>
              <a:rPr lang="pl-PL" sz="2800" dirty="0">
                <a:solidFill>
                  <a:schemeClr val="bg1"/>
                </a:solidFill>
              </a:rPr>
              <a:t>oczekiwania prasy, radia, telewizji, kanałów </a:t>
            </a:r>
            <a:r>
              <a:rPr lang="pl-PL" sz="2800" dirty="0" smtClean="0">
                <a:solidFill>
                  <a:schemeClr val="bg1"/>
                </a:solidFill>
              </a:rPr>
              <a:t>internetowych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Bonus!</a:t>
            </a: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(czyli warto wiedzieć, w którym rankingu się znaleźć)</a:t>
            </a:r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3505022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Rzecznik musi bohatersko bronić swojej instytucji </a:t>
            </a:r>
            <a:r>
              <a:rPr lang="pl-P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przed natrętami i przyjmować ciosy zdesperowanych dziennikarzy. </a:t>
            </a:r>
            <a:r>
              <a:rPr lang="pl-PL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Główne zadanie </a:t>
            </a:r>
            <a:r>
              <a:rPr lang="pl-P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zniechęcanie do zadawania pytań. A jeśli już padną, </a:t>
            </a:r>
            <a:r>
              <a:rPr lang="pl-PL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trzeba umieć je skorygować albo zignorować</a:t>
            </a:r>
            <a:r>
              <a:rPr lang="pl-PL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pl-PL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" y="548680"/>
            <a:ext cx="861760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Przykłady antyrzeczników</a:t>
            </a: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Dał się poznać, jako ten, który ignoruje dziennikarzy i zamiast ułatwiać, utrudnia im pracę. To on decydował co jest ważne. Bardzo rzadko stawał przed kamerą. </a:t>
            </a: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Przykłady antyrzeczników</a:t>
            </a:r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 branży przyjęło się, że lepiej dzwonić do kogoś innego z biura prasowego wojewody, bo wtedy będzie większa szansa na załatwienie sprawy. </a:t>
            </a: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Przykłady antyrzeczników</a:t>
            </a:r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Praktycznie </a:t>
            </a:r>
            <a:r>
              <a:rPr lang="pl-PL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nie da się z nim umówić na nagranie, wiecznie nie ma czasu i odmawia odpowiedzi na pytania</a:t>
            </a:r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8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Przykłady antyrzeczników</a:t>
            </a:r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Bywa </a:t>
            </a:r>
            <a:r>
              <a:rPr lang="pl-PL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niemiła i arogancka. Nieba uchyli, jeśli chce żeby dziennikarze przyjechali na imprezę organizowaną w </a:t>
            </a:r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szpitalu, w którym pracuje, </a:t>
            </a:r>
            <a:r>
              <a:rPr lang="pl-PL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 jeśli trzeba „wystawić” do nagrania jakiegoś specjalistę, to z góry można założyć, że będzie z tym problem</a:t>
            </a:r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sprawiała wrażenie, jakby spotkania z mediami traktowała w kategorii zła koniecznego. Często próbowała wymigać się od udzielenia informacji, zwłaszcza przed kamerą</a:t>
            </a:r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Przykłady antyrzeczników</a:t>
            </a:r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Sprawiała </a:t>
            </a:r>
            <a:r>
              <a:rPr lang="pl-PL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wrażenie, jakby spotkania z mediami traktowała w kategorii zła koniecznego. Często próbowała wymigać się od udzielenia informacji, zwłaszcza przed kamerą</a:t>
            </a:r>
            <a:r>
              <a:rPr lang="pl-PL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Źródła pozyskiwania informacji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kalendarium </a:t>
            </a:r>
            <a:r>
              <a:rPr lang="pl-PL" sz="3600" dirty="0" smtClean="0">
                <a:solidFill>
                  <a:schemeClr val="bg1"/>
                </a:solidFill>
              </a:rPr>
              <a:t>PAP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92696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...w </a:t>
            </a:r>
            <a:r>
              <a:rPr lang="pl-PL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przeciwieństwie do wielu innych prokuratorów-rzeczników, zwykle jest dyspozycyjna. Jeśli nie może czegoś powiedzieć, to przynajmniej wyjaśni dlaczego. Poza tym nie mówi tylko „prokuratorskim” językiem i chociaż z konkretów ma do przekazania jedno słowo, na potrzeby medialne ubierze je w 4 zdania</a:t>
            </a:r>
            <a:r>
              <a:rPr lang="pl-PL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3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7904" cy="371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5480" y="2780928"/>
            <a:ext cx="54412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Marek Kacprzak</a:t>
            </a:r>
          </a:p>
          <a:p>
            <a:r>
              <a:rPr lang="pl-PL" sz="3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Dziękuję </a:t>
            </a:r>
            <a:r>
              <a:rPr lang="pl-PL" sz="3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 uwagę :) </a:t>
            </a:r>
            <a:endParaRPr lang="pl-PL" sz="34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pl-PL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algn="r"/>
            <a:r>
              <a:rPr lang="pl-PL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Pozstaję do dyspozycji </a:t>
            </a:r>
          </a:p>
          <a:p>
            <a:pPr algn="r"/>
            <a:endParaRPr lang="pl-PL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m.kacprzak@wp.pl</a:t>
            </a:r>
          </a:p>
          <a:p>
            <a:pPr algn="r"/>
            <a:endParaRPr lang="pl-PL" sz="28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GSM: 694 494 571</a:t>
            </a:r>
            <a:endParaRPr lang="pl-PL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Źródła pozyskiwania informacji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kalendarium PAP</a:t>
            </a:r>
          </a:p>
          <a:p>
            <a:r>
              <a:rPr lang="pl-PL" sz="3600" dirty="0">
                <a:solidFill>
                  <a:schemeClr val="bg1"/>
                </a:solidFill>
              </a:rPr>
              <a:t>- inne </a:t>
            </a:r>
            <a:r>
              <a:rPr lang="pl-PL" sz="3600" dirty="0" smtClean="0">
                <a:solidFill>
                  <a:schemeClr val="bg1"/>
                </a:solidFill>
              </a:rPr>
              <a:t>redakcje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12988"/>
            <a:ext cx="5490267" cy="38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Źródła pozyskiwania informacji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kalendarium PAP</a:t>
            </a:r>
          </a:p>
          <a:p>
            <a:r>
              <a:rPr lang="pl-PL" sz="3600" dirty="0">
                <a:solidFill>
                  <a:schemeClr val="bg1"/>
                </a:solidFill>
              </a:rPr>
              <a:t>- inne </a:t>
            </a:r>
            <a:r>
              <a:rPr lang="pl-PL" sz="3600" dirty="0" smtClean="0">
                <a:solidFill>
                  <a:schemeClr val="bg1"/>
                </a:solidFill>
              </a:rPr>
              <a:t>redakcje</a:t>
            </a:r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>
                <a:solidFill>
                  <a:schemeClr val="bg1"/>
                </a:solidFill>
              </a:rPr>
              <a:t>- internet i #trendy</a:t>
            </a:r>
          </a:p>
          <a:p>
            <a:pPr marL="571500" indent="-571500">
              <a:buFontTx/>
              <a:buChar char="-"/>
            </a:pP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Źródła pozyskiwania informacji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kalendarium PAP</a:t>
            </a:r>
          </a:p>
          <a:p>
            <a:r>
              <a:rPr lang="pl-PL" sz="3600" dirty="0">
                <a:solidFill>
                  <a:schemeClr val="bg1"/>
                </a:solidFill>
              </a:rPr>
              <a:t>- inne </a:t>
            </a:r>
            <a:r>
              <a:rPr lang="pl-PL" sz="3600" dirty="0" smtClean="0">
                <a:solidFill>
                  <a:schemeClr val="bg1"/>
                </a:solidFill>
              </a:rPr>
              <a:t>redakcje</a:t>
            </a:r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>
                <a:solidFill>
                  <a:schemeClr val="bg1"/>
                </a:solidFill>
              </a:rPr>
              <a:t>- internet i #trendy</a:t>
            </a:r>
          </a:p>
          <a:p>
            <a:r>
              <a:rPr lang="pl-PL" sz="3600" dirty="0">
                <a:solidFill>
                  <a:schemeClr val="bg1"/>
                </a:solidFill>
              </a:rPr>
              <a:t>- informacje prasowe</a:t>
            </a:r>
          </a:p>
          <a:p>
            <a:pPr marL="571500" indent="-571500">
              <a:buFontTx/>
              <a:buChar char="-"/>
            </a:pP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Źródła pozyskiwania informacji</a:t>
            </a:r>
          </a:p>
          <a:p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kalendarium PAP</a:t>
            </a:r>
          </a:p>
          <a:p>
            <a:r>
              <a:rPr lang="pl-PL" sz="3600" dirty="0">
                <a:solidFill>
                  <a:schemeClr val="bg1"/>
                </a:solidFill>
              </a:rPr>
              <a:t>- inne </a:t>
            </a:r>
            <a:r>
              <a:rPr lang="pl-PL" sz="3600" dirty="0" smtClean="0">
                <a:solidFill>
                  <a:schemeClr val="bg1"/>
                </a:solidFill>
              </a:rPr>
              <a:t>redakcje</a:t>
            </a:r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>
                <a:solidFill>
                  <a:schemeClr val="bg1"/>
                </a:solidFill>
              </a:rPr>
              <a:t>- internet i #trendy</a:t>
            </a:r>
          </a:p>
          <a:p>
            <a:r>
              <a:rPr lang="pl-PL" sz="3600" dirty="0">
                <a:solidFill>
                  <a:schemeClr val="bg1"/>
                </a:solidFill>
              </a:rPr>
              <a:t>- informacje prasowe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- konferencje prasowe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- inne</a:t>
            </a:r>
          </a:p>
          <a:p>
            <a:pPr marL="571500" indent="-571500">
              <a:buFontTx/>
              <a:buChar char="-"/>
            </a:pP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Czemu jedne informacje mają szansę się ukazać, a inne nie? </a:t>
            </a:r>
          </a:p>
          <a:p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750</Words>
  <Application>Microsoft Office PowerPoint</Application>
  <PresentationFormat>Pokaz na ekranie (4:3)</PresentationFormat>
  <Paragraphs>131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Kacprzak</dc:creator>
  <cp:lastModifiedBy>Marek Kacprzak</cp:lastModifiedBy>
  <cp:revision>18</cp:revision>
  <dcterms:created xsi:type="dcterms:W3CDTF">2016-04-04T15:00:57Z</dcterms:created>
  <dcterms:modified xsi:type="dcterms:W3CDTF">2016-04-07T16:21:02Z</dcterms:modified>
</cp:coreProperties>
</file>