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66" r:id="rId3"/>
    <p:sldId id="561" r:id="rId4"/>
    <p:sldId id="554" r:id="rId5"/>
    <p:sldId id="555" r:id="rId6"/>
    <p:sldId id="558" r:id="rId7"/>
    <p:sldId id="557" r:id="rId8"/>
    <p:sldId id="565" r:id="rId9"/>
    <p:sldId id="556" r:id="rId10"/>
    <p:sldId id="560" r:id="rId11"/>
    <p:sldId id="562" r:id="rId12"/>
    <p:sldId id="563" r:id="rId13"/>
    <p:sldId id="336" r:id="rId14"/>
    <p:sldId id="338" r:id="rId15"/>
    <p:sldId id="487" r:id="rId16"/>
    <p:sldId id="367" r:id="rId17"/>
    <p:sldId id="340" r:id="rId18"/>
    <p:sldId id="488" r:id="rId19"/>
    <p:sldId id="567" r:id="rId20"/>
    <p:sldId id="492" r:id="rId21"/>
    <p:sldId id="552" r:id="rId22"/>
    <p:sldId id="543" r:id="rId23"/>
    <p:sldId id="545" r:id="rId24"/>
    <p:sldId id="547" r:id="rId25"/>
    <p:sldId id="546" r:id="rId26"/>
    <p:sldId id="549" r:id="rId27"/>
    <p:sldId id="548" r:id="rId28"/>
    <p:sldId id="550" r:id="rId29"/>
    <p:sldId id="551" r:id="rId30"/>
    <p:sldId id="568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999999"/>
    <a:srgbClr val="E60000"/>
    <a:srgbClr val="B40000"/>
    <a:srgbClr val="DA0000"/>
    <a:srgbClr val="FF6161"/>
    <a:srgbClr val="8037B7"/>
    <a:srgbClr val="696969"/>
    <a:srgbClr val="F4EF15"/>
    <a:srgbClr val="CEA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5" autoAdjust="0"/>
    <p:restoredTop sz="94624" autoAdjust="0"/>
  </p:normalViewPr>
  <p:slideViewPr>
    <p:cSldViewPr>
      <p:cViewPr varScale="1">
        <p:scale>
          <a:sx n="132" d="100"/>
          <a:sy n="132" d="100"/>
        </p:scale>
        <p:origin x="-1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F1A87-E17F-4958-B602-8AA6A91061E2}" type="datetimeFigureOut">
              <a:rPr lang="pl-PL" smtClean="0"/>
              <a:pPr/>
              <a:t>05.04.16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43A77-A007-462B-B69D-67FBECDDACDB}" type="slidenum">
              <a:rPr lang="pl-PL" smtClean="0"/>
              <a:pPr/>
              <a:t>‹nr›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59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FE20F-C073-48C9-9FD1-8AC9584D645A}" type="datetimeFigureOut">
              <a:rPr lang="pl-PL" smtClean="0"/>
              <a:pPr/>
              <a:t>05.04.16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13E00-5422-4761-A695-B06C6DD0AC9C}" type="slidenum">
              <a:rPr lang="pl-PL" smtClean="0"/>
              <a:pPr/>
              <a:t>‹nr›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48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0" y="3286124"/>
            <a:ext cx="4071966" cy="1143008"/>
          </a:xfrm>
        </p:spPr>
        <p:txBody>
          <a:bodyPr>
            <a:norm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86314" y="427832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923050"/>
            <a:ext cx="8229600" cy="7200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714488"/>
            <a:ext cx="8229600" cy="45259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642024"/>
            <a:ext cx="2133600" cy="216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614" y="2571752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10400" y="6642024"/>
            <a:ext cx="2133600" cy="216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5331-E70E-409F-8A03-29FF88509BEB}" type="slidenum">
              <a:rPr lang="pl-PL" smtClean="0"/>
              <a:pPr/>
              <a:t>‹nr›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hyperlink" Target="http://www.zapytajadwokata.p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763688" y="3719593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NACZELNA RADA ADWOKACKA</a:t>
            </a:r>
          </a:p>
          <a:p>
            <a:pPr marL="342900" indent="-342900" algn="ctr">
              <a:buFontTx/>
              <a:buChar char="-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kampania informacyjna </a:t>
            </a:r>
          </a:p>
          <a:p>
            <a:pPr algn="ctr"/>
            <a:r>
              <a:rPr lang="pl-P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  „Zapytaj adwokata”</a:t>
            </a:r>
          </a:p>
          <a:p>
            <a:pPr algn="ctr"/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Warszawa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kwiecień 2016</a:t>
            </a:r>
            <a:endParaRPr lang="pl-PL" sz="16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Zrzut ekranu 2015-12-11 o 15.17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2260763" cy="2235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552" y="77383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POWÓD REKLAMOWANIA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4552" y="2060848"/>
            <a:ext cx="8229600" cy="4525963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Adwokat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jednoznacznie kojarzy się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ludziom z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obroną sądową, nie zaś z doradztwem (jednoznacznie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doradztwem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kojarzą się radcy prawni) – chcemy to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zmienić.</a:t>
            </a:r>
          </a:p>
          <a:p>
            <a:pPr lvl="0" algn="just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buNone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Adwokat działa bardziej od strony praktycznej - reprezentuje klienta, a radca prawny </a:t>
            </a:r>
            <a:r>
              <a:rPr lang="pl-P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od 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strony teoretycznej </a:t>
            </a:r>
            <a:r>
              <a:rPr lang="pl-P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doradza 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klientowi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15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PRZEDMIOT KAMPANII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</a:p>
          <a:p>
            <a:pPr algn="just"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Przedmiotem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kampanii reklamowej jest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promocja korzystania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pomocy adwokata </a:t>
            </a:r>
            <a:r>
              <a:rPr lang="pl-PL" b="1" dirty="0">
                <a:solidFill>
                  <a:srgbClr val="C00000"/>
                </a:solidFill>
              </a:rPr>
              <a:t>zanim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przystąpi się do dowolnej czynności prawnej, czyli budowanie nawyku korzystania z porad prawnych przed podjęciem ważnych decyzji związanych ze swoim życiem, lecz również finansami. </a:t>
            </a: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400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CEL KAMPANII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5F5F5F"/>
                </a:solidFill>
              </a:rPr>
              <a:t>edukacja prawna Polaków  mająca na celu skłonić potencjalnych klientów do </a:t>
            </a:r>
            <a:r>
              <a:rPr lang="pl-PL" sz="1700" dirty="0" smtClean="0">
                <a:solidFill>
                  <a:srgbClr val="5F5F5F"/>
                </a:solidFill>
              </a:rPr>
              <a:t>skorzystania  </a:t>
            </a:r>
            <a:r>
              <a:rPr lang="pl-PL" sz="1700" dirty="0">
                <a:solidFill>
                  <a:srgbClr val="5F5F5F"/>
                </a:solidFill>
              </a:rPr>
              <a:t>z porady adwokata </a:t>
            </a:r>
            <a:r>
              <a:rPr lang="pl-PL" sz="1700" dirty="0">
                <a:solidFill>
                  <a:srgbClr val="C00000"/>
                </a:solidFill>
              </a:rPr>
              <a:t> </a:t>
            </a:r>
            <a:r>
              <a:rPr lang="pl-PL" sz="1700" b="1" dirty="0">
                <a:solidFill>
                  <a:srgbClr val="C00000"/>
                </a:solidFill>
              </a:rPr>
              <a:t>zanim</a:t>
            </a:r>
            <a:r>
              <a:rPr lang="pl-PL" sz="1700" dirty="0">
                <a:solidFill>
                  <a:srgbClr val="C00000"/>
                </a:solidFill>
              </a:rPr>
              <a:t> </a:t>
            </a:r>
            <a:r>
              <a:rPr lang="pl-PL" sz="1700" dirty="0">
                <a:solidFill>
                  <a:srgbClr val="5F5F5F"/>
                </a:solidFill>
              </a:rPr>
              <a:t>podejmą oni życiową </a:t>
            </a:r>
            <a:r>
              <a:rPr lang="pl-PL" sz="1700" dirty="0" smtClean="0">
                <a:solidFill>
                  <a:srgbClr val="5F5F5F"/>
                </a:solidFill>
              </a:rPr>
              <a:t>decyzję,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pl-PL" sz="1700" dirty="0">
              <a:solidFill>
                <a:srgbClr val="5F5F5F"/>
              </a:solidFill>
            </a:endParaRPr>
          </a:p>
          <a:p>
            <a:pPr marL="457200" lvl="0" indent="-457200" algn="just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rgbClr val="C00000"/>
                </a:solidFill>
              </a:rPr>
              <a:t>pokazanie usług/porad </a:t>
            </a:r>
            <a:r>
              <a:rPr lang="pl-PL" sz="1700" dirty="0">
                <a:solidFill>
                  <a:srgbClr val="5F5F5F"/>
                </a:solidFill>
              </a:rPr>
              <a:t>prawnych, w których adwokat może </a:t>
            </a:r>
            <a:r>
              <a:rPr lang="pl-PL" sz="1700" dirty="0" smtClean="0">
                <a:solidFill>
                  <a:srgbClr val="5F5F5F"/>
                </a:solidFill>
              </a:rPr>
              <a:t>pomóc,</a:t>
            </a:r>
          </a:p>
          <a:p>
            <a:pPr marL="457200" lvl="0" indent="-457200" algn="just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pl-PL" sz="1700" dirty="0">
              <a:solidFill>
                <a:srgbClr val="5F5F5F"/>
              </a:solidFill>
            </a:endParaRPr>
          </a:p>
          <a:p>
            <a:pPr marL="457200" lvl="0" indent="-457200" algn="just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rgbClr val="C00000"/>
                </a:solidFill>
              </a:rPr>
              <a:t>podkreślenie benefitów </a:t>
            </a:r>
            <a:r>
              <a:rPr lang="pl-PL" sz="1700" dirty="0">
                <a:solidFill>
                  <a:srgbClr val="5F5F5F"/>
                </a:solidFill>
              </a:rPr>
              <a:t>korzystania z porad prawnych u adwokata (w późniejszej fazie poprzez </a:t>
            </a:r>
            <a:r>
              <a:rPr lang="pl-PL" sz="1700" dirty="0" err="1">
                <a:solidFill>
                  <a:srgbClr val="5F5F5F"/>
                </a:solidFill>
              </a:rPr>
              <a:t>landing</a:t>
            </a:r>
            <a:r>
              <a:rPr lang="pl-PL" sz="1700" dirty="0">
                <a:solidFill>
                  <a:srgbClr val="5F5F5F"/>
                </a:solidFill>
              </a:rPr>
              <a:t> </a:t>
            </a:r>
            <a:r>
              <a:rPr lang="pl-PL" sz="1700" dirty="0" err="1">
                <a:solidFill>
                  <a:srgbClr val="5F5F5F"/>
                </a:solidFill>
              </a:rPr>
              <a:t>page</a:t>
            </a:r>
            <a:r>
              <a:rPr lang="pl-PL" sz="1700" dirty="0">
                <a:solidFill>
                  <a:srgbClr val="5F5F5F"/>
                </a:solidFill>
              </a:rPr>
              <a:t> reklamy</a:t>
            </a:r>
            <a:r>
              <a:rPr lang="pl-PL" sz="1700" dirty="0" smtClean="0">
                <a:solidFill>
                  <a:srgbClr val="5F5F5F"/>
                </a:solidFill>
              </a:rPr>
              <a:t>).</a:t>
            </a:r>
            <a:endParaRPr lang="pl-PL" sz="1700" dirty="0">
              <a:solidFill>
                <a:srgbClr val="5F5F5F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6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ytuł 7"/>
          <p:cNvSpPr>
            <a:spLocks noGrp="1"/>
          </p:cNvSpPr>
          <p:nvPr>
            <p:ph type="title"/>
          </p:nvPr>
        </p:nvSpPr>
        <p:spPr>
          <a:xfrm>
            <a:off x="142875" y="922338"/>
            <a:ext cx="8229600" cy="720725"/>
          </a:xfrm>
        </p:spPr>
        <p:txBody>
          <a:bodyPr>
            <a:normAutofit/>
          </a:bodyPr>
          <a:lstStyle/>
          <a:p>
            <a:r>
              <a:rPr lang="pl-PL" dirty="0" smtClean="0"/>
              <a:t>ZAŁOŻENIA KAMPANII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42100"/>
            <a:ext cx="21336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059BA4-7BE7-42FA-BABF-5C8535C387FE}" type="slidenum">
              <a:rPr lang="pl-PL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defRPr/>
              </a:pPr>
              <a:t>13</a:t>
            </a:fld>
            <a:endParaRPr lang="pl-PL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7527" name="Symbol zastępczy zawartości 3"/>
          <p:cNvSpPr txBox="1">
            <a:spLocks/>
          </p:cNvSpPr>
          <p:nvPr/>
        </p:nvSpPr>
        <p:spPr bwMode="auto">
          <a:xfrm>
            <a:off x="1928794" y="1785926"/>
            <a:ext cx="689223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pl-PL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KOMUNIKACJA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pl-PL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ATL (prasa, </a:t>
            </a:r>
            <a:r>
              <a:rPr lang="pl-PL" sz="1400" dirty="0" err="1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outdoor</a:t>
            </a:r>
            <a:r>
              <a:rPr lang="pl-PL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radio), BTL (plakat, ulotka), Internet</a:t>
            </a:r>
          </a:p>
        </p:txBody>
      </p:sp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1643042" y="3286124"/>
            <a:ext cx="6601366" cy="12033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GRUPA DOCELOWA</a:t>
            </a:r>
            <a:endParaRPr lang="pl-PL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Osoby pełnoletnie, stojące przed podjęciem dowolnej czynności prawnej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7529" name="Symbol zastępczy zawartości 3"/>
          <p:cNvSpPr txBox="1">
            <a:spLocks/>
          </p:cNvSpPr>
          <p:nvPr/>
        </p:nvSpPr>
        <p:spPr bwMode="auto">
          <a:xfrm>
            <a:off x="1979712" y="486916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pl-PL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TERMIN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pl-PL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Kwiecień-maj 2016</a:t>
            </a:r>
            <a:endParaRPr lang="pl-PL" sz="1400" dirty="0">
              <a:solidFill>
                <a:srgbClr val="5F5F5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1" name="Picture 10" descr="droppedIma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1009868" cy="6787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4" name="Picture 12" descr="droppedImage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51259"/>
            <a:ext cx="1038396" cy="71771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" name="Obraz 1" descr="Zrzut ekranu 2014-01-22 o 19.28.3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4"/>
            <a:ext cx="1271211" cy="85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KAMPANII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3" name="Obraz 2" descr="Zrzut ekranu 2014-01-30 o 17.05.5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88760"/>
            <a:ext cx="1319479" cy="1080000"/>
          </a:xfrm>
          <a:prstGeom prst="rect">
            <a:avLst/>
          </a:prstGeom>
        </p:spPr>
      </p:pic>
      <p:sp>
        <p:nvSpPr>
          <p:cNvPr id="11" name="AutoShape 5"/>
          <p:cNvSpPr>
            <a:spLocks/>
          </p:cNvSpPr>
          <p:nvPr/>
        </p:nvSpPr>
        <p:spPr bwMode="auto">
          <a:xfrm>
            <a:off x="971600" y="3609080"/>
            <a:ext cx="720000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Pokazanie </a:t>
            </a:r>
            <a:r>
              <a:rPr lang="pl-PL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sytuacji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w których adwokat może pomóc.</a:t>
            </a: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971600" y="2096792"/>
            <a:ext cx="720000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</a:t>
            </a:r>
            <a:r>
              <a:rPr lang="pl-PL" sz="1600" b="1" dirty="0" err="1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dukacja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Polaków, skłaniająca do skorzystania z porad adwokatów przed podjęciem ważnej decyzji.</a:t>
            </a:r>
          </a:p>
        </p:txBody>
      </p:sp>
      <p:sp>
        <p:nvSpPr>
          <p:cNvPr id="13" name="Prostokąt 8"/>
          <p:cNvSpPr/>
          <p:nvPr/>
        </p:nvSpPr>
        <p:spPr>
          <a:xfrm>
            <a:off x="827584" y="1772816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8"/>
          <p:cNvSpPr/>
          <p:nvPr/>
        </p:nvSpPr>
        <p:spPr>
          <a:xfrm>
            <a:off x="827584" y="3285024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5"/>
          <p:cNvSpPr>
            <a:spLocks/>
          </p:cNvSpPr>
          <p:nvPr/>
        </p:nvSpPr>
        <p:spPr bwMode="auto">
          <a:xfrm>
            <a:off x="971600" y="5121248"/>
            <a:ext cx="720000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Budowanie</a:t>
            </a:r>
            <a:r>
              <a:rPr lang="pl-PL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zaufania 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do zawodu adwokata.</a:t>
            </a:r>
          </a:p>
        </p:txBody>
      </p:sp>
      <p:sp>
        <p:nvSpPr>
          <p:cNvPr id="16" name="Prostokąt 8"/>
          <p:cNvSpPr/>
          <p:nvPr/>
        </p:nvSpPr>
        <p:spPr>
          <a:xfrm>
            <a:off x="827584" y="4797192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ZAŁOŻENIA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35" name="AutoShape 5"/>
          <p:cNvSpPr>
            <a:spLocks/>
          </p:cNvSpPr>
          <p:nvPr/>
        </p:nvSpPr>
        <p:spPr bwMode="auto">
          <a:xfrm>
            <a:off x="971600" y="2096792"/>
            <a:ext cx="720000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Kreacja ma charakter</a:t>
            </a:r>
            <a:r>
              <a:rPr lang="pl-PL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edukacyjny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pokazuje konkretne sytuacje </a:t>
            </a:r>
            <a:b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 połączeniu z usługami adwokatów</a:t>
            </a:r>
          </a:p>
        </p:txBody>
      </p:sp>
      <p:sp>
        <p:nvSpPr>
          <p:cNvPr id="36" name="Prostokąt 8"/>
          <p:cNvSpPr/>
          <p:nvPr/>
        </p:nvSpPr>
        <p:spPr>
          <a:xfrm>
            <a:off x="827584" y="1772816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>
            <a:off x="971600" y="3645144"/>
            <a:ext cx="720000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Kreacja w </a:t>
            </a:r>
            <a:r>
              <a:rPr lang="pl-PL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Internecie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ma </a:t>
            </a:r>
            <a:r>
              <a:rPr lang="pl-PL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kilka 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kontekstowych odsłon, kreacja </a:t>
            </a:r>
            <a:r>
              <a:rPr lang="pl-PL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BTL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pl-PL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jedną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</a:p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na bazie KV</a:t>
            </a:r>
          </a:p>
        </p:txBody>
      </p:sp>
      <p:sp>
        <p:nvSpPr>
          <p:cNvPr id="48" name="Prostokąt 8"/>
          <p:cNvSpPr/>
          <p:nvPr/>
        </p:nvSpPr>
        <p:spPr>
          <a:xfrm>
            <a:off x="827584" y="3321168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5"/>
          <p:cNvSpPr>
            <a:spLocks/>
          </p:cNvSpPr>
          <p:nvPr/>
        </p:nvSpPr>
        <p:spPr bwMode="auto">
          <a:xfrm>
            <a:off x="971600" y="5157312"/>
            <a:ext cx="720000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Kampania komunikuje </a:t>
            </a:r>
            <a:r>
              <a:rPr lang="pl-PL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wyróżniki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profesji adwokackiej</a:t>
            </a:r>
          </a:p>
        </p:txBody>
      </p:sp>
      <p:sp>
        <p:nvSpPr>
          <p:cNvPr id="50" name="Prostokąt 8"/>
          <p:cNvSpPr/>
          <p:nvPr/>
        </p:nvSpPr>
        <p:spPr>
          <a:xfrm>
            <a:off x="827584" y="4833336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3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GRUPA DOCELOWA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62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908720"/>
            <a:ext cx="8229600" cy="720000"/>
          </a:xfrm>
        </p:spPr>
        <p:txBody>
          <a:bodyPr/>
          <a:lstStyle/>
          <a:p>
            <a:r>
              <a:rPr lang="pl-PL" dirty="0" smtClean="0"/>
              <a:t>GRUPA DOCELOWA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971600" y="2096792"/>
            <a:ext cx="720000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Pełnoletnie kobiety i mężczyźni, szczególnie osoby mieszkające w dużych miastach, stojące przed podjęciem dowolnej czynności prawnej (podpisanie jakiejkolwiek umowy, w czym pomóc może adwokat).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r="2626"/>
          <a:stretch/>
        </p:blipFill>
        <p:spPr>
          <a:xfrm>
            <a:off x="6516217" y="3933056"/>
            <a:ext cx="2627784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33056"/>
            <a:ext cx="2700000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2535" r="21429"/>
          <a:stretch/>
        </p:blipFill>
        <p:spPr>
          <a:xfrm>
            <a:off x="0" y="3933056"/>
            <a:ext cx="2089005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2318182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/>
          <p:cNvSpPr>
            <a:spLocks/>
          </p:cNvSpPr>
          <p:nvPr/>
        </p:nvSpPr>
        <p:spPr bwMode="auto">
          <a:xfrm>
            <a:off x="8885238" y="6604000"/>
            <a:ext cx="258762" cy="25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r">
              <a:buClrTx/>
            </a:pPr>
            <a:fld id="{D9D29FC5-C194-E345-91B2-6477E1DC7905}" type="slidenum">
              <a:rPr lang="pl-PL" sz="1200" b="1">
                <a:solidFill>
                  <a:srgbClr val="FFFFFF"/>
                </a:solidFill>
              </a:rPr>
              <a:pPr algn="r">
                <a:buClrTx/>
              </a:pPr>
              <a:t>18</a:t>
            </a:fld>
            <a:endParaRPr lang="pl-PL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42844" y="908720"/>
            <a:ext cx="8229600" cy="720000"/>
          </a:xfrm>
        </p:spPr>
        <p:txBody>
          <a:bodyPr/>
          <a:lstStyle/>
          <a:p>
            <a:r>
              <a:rPr lang="pl-PL" dirty="0" smtClean="0"/>
              <a:t>GRUPA DOCELOWA </a:t>
            </a:r>
            <a:r>
              <a:rPr lang="en-US" dirty="0" smtClean="0"/>
              <a:t>–</a:t>
            </a:r>
            <a:r>
              <a:rPr lang="pl-PL" dirty="0" smtClean="0"/>
              <a:t> WNIOSKI</a:t>
            </a:r>
            <a:endParaRPr lang="pl-PL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/>
          <a:srcRect r="38683"/>
          <a:stretch/>
        </p:blipFill>
        <p:spPr>
          <a:xfrm>
            <a:off x="395536" y="3861048"/>
            <a:ext cx="1443614" cy="1980000"/>
          </a:xfrm>
          <a:prstGeom prst="rect">
            <a:avLst/>
          </a:prstGeom>
        </p:spPr>
      </p:pic>
      <p:pic>
        <p:nvPicPr>
          <p:cNvPr id="16" name="Obraz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844824"/>
            <a:ext cx="1448971" cy="1980000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2268544" y="2136896"/>
            <a:ext cx="647992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Mimo dużej znajomości zawodu adwokata, wiedza nt. </a:t>
            </a:r>
            <a:r>
              <a:rPr lang="en-US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</a:t>
            </a: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sług, które oferuje, jest bardzo mała (niska „kultura prawna” Polaków).</a:t>
            </a:r>
          </a:p>
        </p:txBody>
      </p:sp>
      <p:sp>
        <p:nvSpPr>
          <p:cNvPr id="18" name="Prostokąt 8"/>
          <p:cNvSpPr/>
          <p:nvPr/>
        </p:nvSpPr>
        <p:spPr>
          <a:xfrm>
            <a:off x="2124528" y="1740912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>
            <a:off x="2268544" y="3645144"/>
            <a:ext cx="647992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Osoby nierozróżniające zawodów prawniczych cechuje mniejsze zaufanie do prawników. Większa wiedza o zawodach adwokata i radcy prawnego wpływa pozytywnie na zaufanie do nich.</a:t>
            </a:r>
          </a:p>
        </p:txBody>
      </p:sp>
      <p:sp>
        <p:nvSpPr>
          <p:cNvPr id="20" name="Prostokąt 8"/>
          <p:cNvSpPr/>
          <p:nvPr/>
        </p:nvSpPr>
        <p:spPr>
          <a:xfrm>
            <a:off x="2124528" y="3249160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5"/>
          <p:cNvSpPr>
            <a:spLocks/>
          </p:cNvSpPr>
          <p:nvPr/>
        </p:nvSpPr>
        <p:spPr bwMode="auto">
          <a:xfrm>
            <a:off x="2268544" y="5157312"/>
            <a:ext cx="6479920" cy="1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Polacy rzadko korzystają z profesjonalnej porady prawnej, kiedy nie </a:t>
            </a:r>
            <a:b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pl-PL" sz="16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są „postawieni pod ścianą”. Nie mają nawyku korzystać z usług prawników, kiedy nie jest to koniecznością.</a:t>
            </a:r>
          </a:p>
        </p:txBody>
      </p:sp>
      <p:sp>
        <p:nvSpPr>
          <p:cNvPr id="22" name="Prostokąt 8"/>
          <p:cNvSpPr/>
          <p:nvPr/>
        </p:nvSpPr>
        <p:spPr>
          <a:xfrm>
            <a:off x="2124528" y="4761328"/>
            <a:ext cx="540000" cy="540000"/>
          </a:xfrm>
          <a:prstGeom prst="rect">
            <a:avLst/>
          </a:prstGeom>
          <a:solidFill>
            <a:srgbClr val="B4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63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REALIZACJA KAMPANII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845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BADANIA I WNIOSKI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726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Kreacja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24" name="Symbol zastępczy zawartości 23" descr="NRA_billboard_617x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44624"/>
            <a:ext cx="4680520" cy="6502324"/>
          </a:xfrm>
        </p:spPr>
      </p:pic>
    </p:spTree>
    <p:extLst>
      <p:ext uri="{BB962C8B-B14F-4D97-AF65-F5344CB8AC3E}">
        <p14:creationId xmlns:p14="http://schemas.microsoft.com/office/powerpoint/2010/main" val="292942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" y="1628800"/>
            <a:ext cx="9056633" cy="4752528"/>
          </a:xfrm>
        </p:spPr>
      </p:pic>
      <p:sp>
        <p:nvSpPr>
          <p:cNvPr id="8" name="Tytuł 16"/>
          <p:cNvSpPr>
            <a:spLocks noGrp="1"/>
          </p:cNvSpPr>
          <p:nvPr>
            <p:ph type="title"/>
          </p:nvPr>
        </p:nvSpPr>
        <p:spPr>
          <a:xfrm>
            <a:off x="142844" y="923050"/>
            <a:ext cx="8229600" cy="720000"/>
          </a:xfrm>
        </p:spPr>
        <p:txBody>
          <a:bodyPr/>
          <a:lstStyle/>
          <a:p>
            <a:r>
              <a:rPr lang="pl-PL" dirty="0" smtClean="0"/>
              <a:t>Czas trwania kampanii: 4.04-31.05.2016r.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781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22617" y="1340848"/>
            <a:ext cx="2088232" cy="720000"/>
          </a:xfrm>
          <a:solidFill>
            <a:schemeClr val="bg1"/>
          </a:solidFill>
        </p:spPr>
        <p:txBody>
          <a:bodyPr/>
          <a:lstStyle/>
          <a:p>
            <a:r>
              <a:rPr lang="pl-PL" dirty="0" smtClean="0"/>
              <a:t>  ULOTKA</a:t>
            </a:r>
            <a:endParaRPr lang="pl-PL" dirty="0"/>
          </a:p>
        </p:txBody>
      </p:sp>
      <p:sp>
        <p:nvSpPr>
          <p:cNvPr id="8" name="Tytuł 16"/>
          <p:cNvSpPr txBox="1">
            <a:spLocks/>
          </p:cNvSpPr>
          <p:nvPr/>
        </p:nvSpPr>
        <p:spPr>
          <a:xfrm>
            <a:off x="22617" y="4725144"/>
            <a:ext cx="4392488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5332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2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PLAKAT</a:t>
            </a:r>
            <a:endParaRPr lang="pl-PL" dirty="0"/>
          </a:p>
        </p:txBody>
      </p:sp>
      <p:pic>
        <p:nvPicPr>
          <p:cNvPr id="5" name="Symbol zastępczy zawartości 4" descr="NRA_plakat_680x985_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2847" y="-3382"/>
            <a:ext cx="4543449" cy="6570526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46141" y="5301208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REKLAMA GOOGLE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17" y="1556792"/>
            <a:ext cx="6213427" cy="160139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17" y="3195753"/>
            <a:ext cx="6213427" cy="160139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17" y="4840562"/>
            <a:ext cx="6213427" cy="160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REKLAMA FB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25</a:t>
            </a:fld>
            <a:endParaRPr lang="pl-PL" dirty="0"/>
          </a:p>
        </p:txBody>
      </p:sp>
      <p:pic>
        <p:nvPicPr>
          <p:cNvPr id="9" name="Symbol zastępczy zawartości 8" descr="fb_NRA_karuzelowa_600x600px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922" y="1772816"/>
            <a:ext cx="2808312" cy="2808312"/>
          </a:xfrm>
        </p:spPr>
      </p:pic>
      <p:pic>
        <p:nvPicPr>
          <p:cNvPr id="10" name="Obraz 9" descr="fb_NRA_karuzelowa_600x600p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6727" y="1772816"/>
            <a:ext cx="2821397" cy="2821397"/>
          </a:xfrm>
          <a:prstGeom prst="rect">
            <a:avLst/>
          </a:prstGeom>
        </p:spPr>
      </p:pic>
      <p:pic>
        <p:nvPicPr>
          <p:cNvPr id="11" name="Obraz 10" descr="fb_NRA_karuzelowa_600x600px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772816"/>
            <a:ext cx="2821397" cy="2821397"/>
          </a:xfrm>
          <a:prstGeom prst="rect">
            <a:avLst/>
          </a:prstGeom>
        </p:spPr>
      </p:pic>
      <p:pic>
        <p:nvPicPr>
          <p:cNvPr id="17" name="Obraz 16" descr="au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301208"/>
            <a:ext cx="1377283" cy="1221481"/>
          </a:xfrm>
          <a:prstGeom prst="rect">
            <a:avLst/>
          </a:prstGeom>
        </p:spPr>
      </p:pic>
      <p:pic>
        <p:nvPicPr>
          <p:cNvPr id="18" name="Obraz 17" descr="reklamacj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5301208"/>
            <a:ext cx="1440160" cy="1224136"/>
          </a:xfrm>
          <a:prstGeom prst="rect">
            <a:avLst/>
          </a:prstGeom>
        </p:spPr>
      </p:pic>
      <p:pic>
        <p:nvPicPr>
          <p:cNvPr id="19" name="Obraz 18" descr="odszkodowan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1" y="5317452"/>
            <a:ext cx="1440160" cy="1207892"/>
          </a:xfrm>
          <a:prstGeom prst="rect">
            <a:avLst/>
          </a:prstGeom>
        </p:spPr>
      </p:pic>
      <p:pic>
        <p:nvPicPr>
          <p:cNvPr id="20" name="Obraz 19" descr="zakup_nieruchomosc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5316581"/>
            <a:ext cx="1440160" cy="1208763"/>
          </a:xfrm>
          <a:prstGeom prst="rect">
            <a:avLst/>
          </a:prstGeom>
        </p:spPr>
      </p:pic>
      <p:pic>
        <p:nvPicPr>
          <p:cNvPr id="22" name="Obraz 21" descr="podatk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5309354"/>
            <a:ext cx="1368152" cy="1213383"/>
          </a:xfrm>
          <a:prstGeom prst="rect">
            <a:avLst/>
          </a:prstGeom>
        </p:spPr>
      </p:pic>
      <p:pic>
        <p:nvPicPr>
          <p:cNvPr id="23" name="Obraz 22" descr="testamen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336" y="5309306"/>
            <a:ext cx="1368152" cy="121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6" y="1606327"/>
            <a:ext cx="4125803" cy="469157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PRASA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26</a:t>
            </a:fld>
            <a:endParaRPr lang="pl-PL" dirty="0"/>
          </a:p>
        </p:txBody>
      </p:sp>
      <p:pic>
        <p:nvPicPr>
          <p:cNvPr id="1026" name="Picture 2" descr="http://portalmedialny.pl/media/images/original/md5/c/c/cc714aeac15ba5ff6d3f1c47408e6105/m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73" y="764704"/>
            <a:ext cx="3409927" cy="1008112"/>
          </a:xfrm>
          <a:prstGeom prst="rect">
            <a:avLst/>
          </a:prstGeom>
          <a:noFill/>
        </p:spPr>
      </p:pic>
      <p:pic>
        <p:nvPicPr>
          <p:cNvPr id="1030" name="Picture 6" descr="http://cdn27.se.smcloud.net/t/photos/t/248396/super-express-logo_19849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49080"/>
            <a:ext cx="2987824" cy="1473559"/>
          </a:xfrm>
          <a:prstGeom prst="rect">
            <a:avLst/>
          </a:prstGeom>
          <a:noFill/>
        </p:spPr>
      </p:pic>
      <p:pic>
        <p:nvPicPr>
          <p:cNvPr id="1032" name="Picture 8" descr="http://www.wsieci.pl/images/logo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304" y="3068960"/>
            <a:ext cx="3886200" cy="1076326"/>
          </a:xfrm>
          <a:prstGeom prst="rect">
            <a:avLst/>
          </a:prstGeom>
          <a:noFill/>
        </p:spPr>
      </p:pic>
      <p:pic>
        <p:nvPicPr>
          <p:cNvPr id="1034" name="Picture 10" descr="http://static.wirtualnemedia.pl/media/top/tygodnikpowszechny-logo20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916832"/>
            <a:ext cx="3395067" cy="1036662"/>
          </a:xfrm>
          <a:prstGeom prst="rect">
            <a:avLst/>
          </a:prstGeom>
          <a:noFill/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5730167" y="188720"/>
            <a:ext cx="1951056" cy="72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Data publikacji: 12.04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6845010" y="1916234"/>
            <a:ext cx="1951056" cy="72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Data publikacji: 06.04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3783017" y="3062041"/>
            <a:ext cx="1439287" cy="9028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sz="2000" dirty="0" smtClean="0">
                <a:solidFill>
                  <a:schemeClr val="bg1"/>
                </a:solidFill>
              </a:rPr>
              <a:t>Data publikacji: 04.04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6091552" y="4187547"/>
            <a:ext cx="1720808" cy="76543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Data publikacji: 06.04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teknoblog.com/wp-content/uploads/2013/08/newsweek-logo-050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8821" y="5589240"/>
            <a:ext cx="4035179" cy="868609"/>
          </a:xfrm>
          <a:prstGeom prst="rect">
            <a:avLst/>
          </a:prstGeom>
          <a:noFill/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7192944" y="5137153"/>
            <a:ext cx="1951056" cy="72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Data publikacji: 04.04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50904" cy="11620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BILLBOARD + ekrany LED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788024" y="5509653"/>
            <a:ext cx="4211960" cy="99630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l-PL" dirty="0" smtClean="0">
                <a:solidFill>
                  <a:schemeClr val="bg1"/>
                </a:solidFill>
              </a:rPr>
              <a:t>75 nośników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w 44 miastach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18021"/>
            <a:ext cx="3779498" cy="36999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43062"/>
            <a:ext cx="434340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69634" name="Picture 2" descr="http://www.userlogos.org/files/logos/killerowski/RadioZet_logo_transparent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628800"/>
            <a:ext cx="5976664" cy="4482498"/>
          </a:xfrm>
          <a:prstGeom prst="rect">
            <a:avLst/>
          </a:prstGeom>
          <a:noFill/>
        </p:spPr>
      </p:pic>
      <p:pic>
        <p:nvPicPr>
          <p:cNvPr id="3" name="spot radiowy 22_03_2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7644" y="1643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WWW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30" y="1628800"/>
            <a:ext cx="5363266" cy="4525963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61706" y="6030024"/>
            <a:ext cx="898229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l-PL" dirty="0" smtClean="0">
                <a:hlinkClick r:id="rId3"/>
              </a:rPr>
              <a:t>www.zapytajadwokata.pl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20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923050"/>
            <a:ext cx="9001156" cy="720000"/>
          </a:xfrm>
        </p:spPr>
        <p:txBody>
          <a:bodyPr>
            <a:noAutofit/>
          </a:bodyPr>
          <a:lstStyle/>
          <a:p>
            <a:r>
              <a:rPr lang="pl-PL" dirty="0" smtClean="0"/>
              <a:t>POSIADANIE WIEDZY NA TEMAT USŁUG PRAWNICZYCH I TEGO, GDZIE SZUKAĆ POMOCY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" y="2116364"/>
            <a:ext cx="9016328" cy="45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DZIĘKUJĘ ZA UWAGĘ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r>
              <a:rPr lang="pl-PL" dirty="0" smtClean="0"/>
              <a:t>Adw. Anisa Gnacikowska</a:t>
            </a:r>
          </a:p>
          <a:p>
            <a:pPr algn="r"/>
            <a:r>
              <a:rPr lang="pl-PL" dirty="0" smtClean="0"/>
              <a:t>Koordynator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368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581894"/>
            <a:ext cx="7362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42844" y="923050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SKOJARZENIA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0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900238"/>
            <a:ext cx="6429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42844" y="923050"/>
            <a:ext cx="8229600" cy="720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SKOJARZENIA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9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Tytuł 7"/>
          <p:cNvSpPr txBox="1">
            <a:spLocks/>
          </p:cNvSpPr>
          <p:nvPr/>
        </p:nvSpPr>
        <p:spPr>
          <a:xfrm>
            <a:off x="142875" y="922338"/>
            <a:ext cx="8229600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KORZYSTANIE Z POMOCY PRAWNEJ </a:t>
            </a:r>
          </a:p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POMOC W KONKRETNEJ SPRAWIE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088604"/>
            <a:ext cx="88582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21361"/>
            <a:ext cx="7375525" cy="4100335"/>
          </a:xfrm>
          <a:prstGeom prst="rect">
            <a:avLst/>
          </a:prstGeom>
        </p:spPr>
      </p:pic>
      <p:sp>
        <p:nvSpPr>
          <p:cNvPr id="4" name="Tytuł 7"/>
          <p:cNvSpPr txBox="1">
            <a:spLocks/>
          </p:cNvSpPr>
          <p:nvPr/>
        </p:nvSpPr>
        <p:spPr>
          <a:xfrm>
            <a:off x="142875" y="922338"/>
            <a:ext cx="8229600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 smtClean="0"/>
              <a:t>NAJCZĘŚCIEJ WSKAZYWANE ŹRÓDŁA INFORMACJI </a:t>
            </a:r>
          </a:p>
          <a:p>
            <a:pPr algn="l"/>
            <a:r>
              <a:rPr lang="pl-PL" sz="2800" b="1" dirty="0" smtClean="0"/>
              <a:t>O USŁUGACH PRAWNICZYCH </a:t>
            </a:r>
          </a:p>
        </p:txBody>
      </p:sp>
    </p:spTree>
    <p:extLst>
      <p:ext uri="{BB962C8B-B14F-4D97-AF65-F5344CB8AC3E}">
        <p14:creationId xmlns:p14="http://schemas.microsoft.com/office/powerpoint/2010/main" val="334818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5331-E70E-409F-8A03-29FF88509BEB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Tytuł 7"/>
          <p:cNvSpPr txBox="1">
            <a:spLocks/>
          </p:cNvSpPr>
          <p:nvPr/>
        </p:nvSpPr>
        <p:spPr>
          <a:xfrm>
            <a:off x="142875" y="922338"/>
            <a:ext cx="8229600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 smtClean="0"/>
              <a:t>PROFIL MEDIOWY BADANYCH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" y="1779947"/>
            <a:ext cx="8844532" cy="44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4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POWÓD REKLAMOWANIA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</a:p>
          <a:p>
            <a:pPr lvl="0" algn="just"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Badania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wykazują zatrważająco niski poziom wiedzy prawnej wśród Polaków.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Tylko </a:t>
            </a:r>
            <a:r>
              <a:rPr lang="pl-PL" b="1" dirty="0">
                <a:solidFill>
                  <a:srgbClr val="C00000"/>
                </a:solidFill>
              </a:rPr>
              <a:t>8% respondentów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korzysta z profesjonalnej pomocy prawnej, kiedy nie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buNone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są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„postawieni pod ścianą” w obliczu toczącego się postępowania.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Polacy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 mają nawyku korzystać z usług prawników prewencyjnie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lub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etapie wczesnego rozpoznania zagrożenia.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227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14155</TotalTime>
  <Words>530</Words>
  <Application>Microsoft Macintosh PowerPoint</Application>
  <PresentationFormat>Pokaz na ekranie (4:3)</PresentationFormat>
  <Paragraphs>122</Paragraphs>
  <Slides>30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Prezentacja programu PowerPoint</vt:lpstr>
      <vt:lpstr>BADANIA I WNIOSKI</vt:lpstr>
      <vt:lpstr>POSIADANIE WIEDZY NA TEMAT USŁUG PRAWNICZYCH I TEGO, GDZIE SZUKAĆ POMOCY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POWÓD REKLAMOWANIA 1</vt:lpstr>
      <vt:lpstr>POWÓD REKLAMOWANIA 2</vt:lpstr>
      <vt:lpstr>PRZEDMIOT KAMPANII</vt:lpstr>
      <vt:lpstr>CEL KAMPANII</vt:lpstr>
      <vt:lpstr>ZAŁOŻENIA KAMPANII</vt:lpstr>
      <vt:lpstr>CELE KAMPANII</vt:lpstr>
      <vt:lpstr>ZAŁOŻENIA</vt:lpstr>
      <vt:lpstr>GRUPA DOCELOWA</vt:lpstr>
      <vt:lpstr>GRUPA DOCELOWA</vt:lpstr>
      <vt:lpstr>GRUPA DOCELOWA – WNIOSKI</vt:lpstr>
      <vt:lpstr>REALIZACJA KAMPANII</vt:lpstr>
      <vt:lpstr>Kreacja</vt:lpstr>
      <vt:lpstr>Czas trwania kampanii: 4.04-31.05.2016r.</vt:lpstr>
      <vt:lpstr>  ULOTKA</vt:lpstr>
      <vt:lpstr>PLAKAT</vt:lpstr>
      <vt:lpstr>REKLAMA GOOGLE</vt:lpstr>
      <vt:lpstr>REKLAMA FB</vt:lpstr>
      <vt:lpstr>PRASA</vt:lpstr>
      <vt:lpstr>BILLBOARD + ekrany LED</vt:lpstr>
      <vt:lpstr>SPOT</vt:lpstr>
      <vt:lpstr>WWW</vt:lpstr>
      <vt:lpstr>DZIĘKUJĘ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WEDEL</dc:title>
  <dc:creator>Marta Chachlikowska</dc:creator>
  <cp:lastModifiedBy>Anisa Gnacikowska</cp:lastModifiedBy>
  <cp:revision>1823</cp:revision>
  <dcterms:created xsi:type="dcterms:W3CDTF">2011-11-22T14:30:22Z</dcterms:created>
  <dcterms:modified xsi:type="dcterms:W3CDTF">2016-04-05T11:10:51Z</dcterms:modified>
</cp:coreProperties>
</file>